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73" r:id="rId3"/>
    <p:sldId id="282" r:id="rId4"/>
    <p:sldId id="280" r:id="rId5"/>
    <p:sldId id="298" r:id="rId6"/>
    <p:sldId id="299" r:id="rId7"/>
    <p:sldId id="283" r:id="rId8"/>
    <p:sldId id="284" r:id="rId9"/>
    <p:sldId id="287" r:id="rId10"/>
    <p:sldId id="288" r:id="rId11"/>
    <p:sldId id="289" r:id="rId12"/>
    <p:sldId id="290" r:id="rId13"/>
    <p:sldId id="295" r:id="rId14"/>
    <p:sldId id="296" r:id="rId15"/>
    <p:sldId id="291" r:id="rId16"/>
    <p:sldId id="292" r:id="rId17"/>
    <p:sldId id="293" r:id="rId18"/>
    <p:sldId id="294" r:id="rId19"/>
    <p:sldId id="285" r:id="rId20"/>
    <p:sldId id="286" r:id="rId21"/>
    <p:sldId id="278" r:id="rId22"/>
    <p:sldId id="274" r:id="rId23"/>
    <p:sldId id="276" r:id="rId24"/>
    <p:sldId id="297" r:id="rId25"/>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0206"/>
    <a:srgbClr val="AD0103"/>
    <a:srgbClr val="C60001"/>
    <a:srgbClr val="DA0205"/>
    <a:srgbClr val="DA0002"/>
    <a:srgbClr val="FE6700"/>
    <a:srgbClr val="006600"/>
    <a:srgbClr val="FF781D"/>
    <a:srgbClr val="FF6F0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87" autoAdjust="0"/>
    <p:restoredTop sz="85714"/>
  </p:normalViewPr>
  <p:slideViewPr>
    <p:cSldViewPr snapToGrid="0" snapToObjects="1">
      <p:cViewPr varScale="1">
        <p:scale>
          <a:sx n="95" d="100"/>
          <a:sy n="95" d="100"/>
        </p:scale>
        <p:origin x="192" y="480"/>
      </p:cViewPr>
      <p:guideLst>
        <p:guide orient="horz" pos="309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vid/Documents/David_Sant/Classes/Systems%20Modeling%20BMI%206103/Final%20Project/systems-modeling-ds/A1C%20Info%20from%20ADA%20Public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[A1C Info from ADA Publications.xlsx]Sheet3!PivotTable1</c:name>
    <c:fmtId val="12"/>
  </c:pivotSource>
  <c:chart>
    <c:title>
      <c:tx>
        <c:rich>
          <a:bodyPr rot="0" spcFirstLastPara="1" vertOverflow="ellipsis" vert="horz" wrap="square" anchor="ctr" anchorCtr="1"/>
          <a:lstStyle/>
          <a:p>
            <a:pPr>
              <a:defRPr sz="18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800">
                <a:solidFill>
                  <a:schemeClr val="tx1"/>
                </a:solidFill>
              </a:rPr>
              <a:t>Percent Population with Diabetes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Sheet3!$O$5</c:f>
              <c:strCache>
                <c:ptCount val="1"/>
                <c:pt idx="0">
                  <c:v>Total</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Sheet3!$N$6:$N$31</c:f>
              <c:strCache>
                <c:ptCount val="25"/>
                <c:pt idx="0">
                  <c:v>Marshall Islands</c:v>
                </c:pt>
                <c:pt idx="1">
                  <c:v>Tuvalu</c:v>
                </c:pt>
                <c:pt idx="2">
                  <c:v>Nauru</c:v>
                </c:pt>
                <c:pt idx="3">
                  <c:v>New Caledonia</c:v>
                </c:pt>
                <c:pt idx="4">
                  <c:v>Kiribati</c:v>
                </c:pt>
                <c:pt idx="5">
                  <c:v>French Polynesia</c:v>
                </c:pt>
                <c:pt idx="6">
                  <c:v>Mauritius</c:v>
                </c:pt>
                <c:pt idx="7">
                  <c:v>Guam</c:v>
                </c:pt>
                <c:pt idx="8">
                  <c:v>Solomon Islands</c:v>
                </c:pt>
                <c:pt idx="9">
                  <c:v>Saudi Arabia</c:v>
                </c:pt>
                <c:pt idx="10">
                  <c:v>Papua New Guinea</c:v>
                </c:pt>
                <c:pt idx="11">
                  <c:v>Egypt, Arab Rep.</c:v>
                </c:pt>
                <c:pt idx="12">
                  <c:v>United Arab Emirates</c:v>
                </c:pt>
                <c:pt idx="13">
                  <c:v>Belize</c:v>
                </c:pt>
                <c:pt idx="14">
                  <c:v>Malaysia</c:v>
                </c:pt>
                <c:pt idx="15">
                  <c:v>Bahrain</c:v>
                </c:pt>
                <c:pt idx="16">
                  <c:v>Qatar</c:v>
                </c:pt>
                <c:pt idx="17">
                  <c:v>Palau</c:v>
                </c:pt>
                <c:pt idx="18">
                  <c:v>Kuwait</c:v>
                </c:pt>
                <c:pt idx="19">
                  <c:v>Sudan</c:v>
                </c:pt>
                <c:pt idx="20">
                  <c:v>Tonga</c:v>
                </c:pt>
                <c:pt idx="21">
                  <c:v>Fiji</c:v>
                </c:pt>
                <c:pt idx="22">
                  <c:v>British Virgin Islands</c:v>
                </c:pt>
                <c:pt idx="23">
                  <c:v>Barbados</c:v>
                </c:pt>
                <c:pt idx="24">
                  <c:v>Cayman Islands</c:v>
                </c:pt>
              </c:strCache>
            </c:strRef>
          </c:cat>
          <c:val>
            <c:numRef>
              <c:f>Sheet3!$O$6:$O$31</c:f>
              <c:numCache>
                <c:formatCode>General</c:formatCode>
                <c:ptCount val="25"/>
                <c:pt idx="0">
                  <c:v>30.5</c:v>
                </c:pt>
                <c:pt idx="1">
                  <c:v>27.3</c:v>
                </c:pt>
                <c:pt idx="2">
                  <c:v>24.1</c:v>
                </c:pt>
                <c:pt idx="3">
                  <c:v>23.4</c:v>
                </c:pt>
                <c:pt idx="4">
                  <c:v>22.7</c:v>
                </c:pt>
                <c:pt idx="5">
                  <c:v>22.6</c:v>
                </c:pt>
                <c:pt idx="6">
                  <c:v>22</c:v>
                </c:pt>
                <c:pt idx="7">
                  <c:v>21.5</c:v>
                </c:pt>
                <c:pt idx="8">
                  <c:v>18.7</c:v>
                </c:pt>
                <c:pt idx="9">
                  <c:v>17.7</c:v>
                </c:pt>
                <c:pt idx="10">
                  <c:v>17.600000000000001</c:v>
                </c:pt>
                <c:pt idx="11">
                  <c:v>17.3</c:v>
                </c:pt>
                <c:pt idx="12">
                  <c:v>17.3</c:v>
                </c:pt>
                <c:pt idx="13">
                  <c:v>17.100000000000001</c:v>
                </c:pt>
                <c:pt idx="14">
                  <c:v>16.7</c:v>
                </c:pt>
                <c:pt idx="15">
                  <c:v>16.5</c:v>
                </c:pt>
                <c:pt idx="16">
                  <c:v>16.5</c:v>
                </c:pt>
                <c:pt idx="17">
                  <c:v>15.9</c:v>
                </c:pt>
                <c:pt idx="18">
                  <c:v>15.8</c:v>
                </c:pt>
                <c:pt idx="19">
                  <c:v>15.7</c:v>
                </c:pt>
                <c:pt idx="20">
                  <c:v>15.4</c:v>
                </c:pt>
                <c:pt idx="21">
                  <c:v>14.5</c:v>
                </c:pt>
                <c:pt idx="22">
                  <c:v>13.7</c:v>
                </c:pt>
                <c:pt idx="23">
                  <c:v>13.6</c:v>
                </c:pt>
                <c:pt idx="24">
                  <c:v>13.2</c:v>
                </c:pt>
              </c:numCache>
            </c:numRef>
          </c:val>
          <c:extLst>
            <c:ext xmlns:c16="http://schemas.microsoft.com/office/drawing/2014/chart" uri="{C3380CC4-5D6E-409C-BE32-E72D297353CC}">
              <c16:uniqueId val="{00000000-E288-DB4F-B621-4697E32C72B6}"/>
            </c:ext>
          </c:extLst>
        </c:ser>
        <c:dLbls>
          <c:showLegendKey val="0"/>
          <c:showVal val="0"/>
          <c:showCatName val="0"/>
          <c:showSerName val="0"/>
          <c:showPercent val="0"/>
          <c:showBubbleSize val="0"/>
        </c:dLbls>
        <c:gapWidth val="82"/>
        <c:overlap val="-11"/>
        <c:axId val="1828295343"/>
        <c:axId val="1828297023"/>
      </c:barChart>
      <c:catAx>
        <c:axId val="182829534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828297023"/>
        <c:crosses val="autoZero"/>
        <c:auto val="1"/>
        <c:lblAlgn val="ctr"/>
        <c:lblOffset val="100"/>
        <c:noMultiLvlLbl val="0"/>
      </c:catAx>
      <c:valAx>
        <c:axId val="18282970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828295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8C11D50D-421E-4305-9929-436728ED0D15}" type="datetimeFigureOut">
              <a:rPr lang="en-US" smtClean="0"/>
              <a:t>3/22/19</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E6D7723E-4299-47A5-83A6-CB8AEFE555FA}" type="slidenum">
              <a:rPr lang="en-US" smtClean="0"/>
              <a:t>‹#›</a:t>
            </a:fld>
            <a:endParaRPr lang="en-US"/>
          </a:p>
        </p:txBody>
      </p:sp>
    </p:spTree>
    <p:extLst>
      <p:ext uri="{BB962C8B-B14F-4D97-AF65-F5344CB8AC3E}">
        <p14:creationId xmlns:p14="http://schemas.microsoft.com/office/powerpoint/2010/main" val="954773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0E5A2C0-C1EC-4CE6-9075-6F9D02A732DC}" type="datetimeFigureOut">
              <a:rPr lang="en-US" smtClean="0"/>
              <a:t>3/22/19</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13BF0062-DE2B-4149-880B-67F14EAF4CCD}" type="slidenum">
              <a:rPr lang="en-US" smtClean="0"/>
              <a:t>‹#›</a:t>
            </a:fld>
            <a:endParaRPr lang="en-US"/>
          </a:p>
        </p:txBody>
      </p:sp>
    </p:spTree>
    <p:extLst>
      <p:ext uri="{BB962C8B-B14F-4D97-AF65-F5344CB8AC3E}">
        <p14:creationId xmlns:p14="http://schemas.microsoft.com/office/powerpoint/2010/main" val="189631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World Health Organization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HbA1c of 6.5% is recommended as the cut point for diagnosing diabetes. A value less than 6.5% does not exclude diabetes diagnosed using glucose tests. The expert group concluded that there is currently insufficient evidence to make any formal recommendation on the interpretation of HbA1c levels below 6.5%</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American Diabetes Association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prediabetes are defined by the presence of IFG and/or IGT and/or A1C 5.7–6.4% (39–47 mmol/</a:t>
            </a:r>
            <a:r>
              <a:rPr lang="en-US" sz="2400" dirty="0" err="1">
                <a:latin typeface="Times New Roman" panose="02020603050405020304" pitchFamily="18" charset="0"/>
                <a:cs typeface="Times New Roman" panose="02020603050405020304" pitchFamily="18" charset="0"/>
              </a:rPr>
              <a:t>mol</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two HbA1c tests 6.5% or above are diabetic. 90-95% of these cases are type 2 diabetes.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reasonable A1C goal for many nonpregnant adults is &lt;7% (specifically referring to type 2 </a:t>
            </a:r>
            <a:r>
              <a:rPr lang="en-US" sz="2400" dirty="0" err="1">
                <a:latin typeface="Times New Roman" panose="02020603050405020304" pitchFamily="18" charset="0"/>
                <a:cs typeface="Times New Roman" panose="02020603050405020304" pitchFamily="18" charset="0"/>
              </a:rPr>
              <a:t>diabeticsFasting</a:t>
            </a:r>
            <a:r>
              <a:rPr lang="en-US" sz="2400" dirty="0">
                <a:latin typeface="Times New Roman" panose="02020603050405020304" pitchFamily="18" charset="0"/>
                <a:cs typeface="Times New Roman" panose="02020603050405020304" pitchFamily="18" charset="0"/>
              </a:rPr>
              <a:t> Plasma Glucose (FPG)</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100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100 to 125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126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Oral Glucose Test</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140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140 to 199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200 mg/dl or higher</a:t>
            </a:r>
          </a:p>
          <a:p>
            <a:pPr marL="800100" lvl="1"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2</a:t>
            </a:fld>
            <a:endParaRPr lang="en-US"/>
          </a:p>
        </p:txBody>
      </p:sp>
    </p:spTree>
    <p:extLst>
      <p:ext uri="{BB962C8B-B14F-4D97-AF65-F5344CB8AC3E}">
        <p14:creationId xmlns:p14="http://schemas.microsoft.com/office/powerpoint/2010/main" val="330576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data.worldbank.org</a:t>
            </a:r>
            <a:r>
              <a:rPr lang="en-US" dirty="0"/>
              <a:t>/indicator/</a:t>
            </a:r>
            <a:r>
              <a:rPr lang="en-US" dirty="0" err="1"/>
              <a:t>sh.sta.diab.zs?year_low_desc</a:t>
            </a:r>
            <a:r>
              <a:rPr lang="en-US" dirty="0"/>
              <a:t>=true</a:t>
            </a: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5</a:t>
            </a:fld>
            <a:endParaRPr lang="en-US"/>
          </a:p>
        </p:txBody>
      </p:sp>
    </p:spTree>
    <p:extLst>
      <p:ext uri="{BB962C8B-B14F-4D97-AF65-F5344CB8AC3E}">
        <p14:creationId xmlns:p14="http://schemas.microsoft.com/office/powerpoint/2010/main" val="120426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0749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31106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12345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420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1719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85346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85199C-8F6E-EF42-BC31-C0B69F8216B5}" type="datetimeFigureOut">
              <a:rPr lang="en-US" smtClean="0"/>
              <a:t>3/22/19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1738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85199C-8F6E-EF42-BC31-C0B69F8216B5}" type="datetimeFigureOut">
              <a:rPr lang="en-US" smtClean="0"/>
              <a:t>3/22/19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72090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5199C-8F6E-EF42-BC31-C0B69F8216B5}" type="datetimeFigureOut">
              <a:rPr lang="en-US" smtClean="0"/>
              <a:t>3/22/19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88047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98724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3455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5199C-8F6E-EF42-BC31-C0B69F8216B5}" type="datetimeFigureOut">
              <a:rPr lang="en-US" smtClean="0"/>
              <a:t>3/22/19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3B902-8947-A344-834E-898183AEA1E7}" type="slidenum">
              <a:rPr lang="en-US" smtClean="0"/>
              <a:t>‹#›</a:t>
            </a:fld>
            <a:endParaRPr lang="en-US"/>
          </a:p>
        </p:txBody>
      </p:sp>
    </p:spTree>
    <p:extLst>
      <p:ext uri="{BB962C8B-B14F-4D97-AF65-F5344CB8AC3E}">
        <p14:creationId xmlns:p14="http://schemas.microsoft.com/office/powerpoint/2010/main" val="2070514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hyperlink" Target="http://shamaniceconomist.blogspot.com/" TargetMode="External"/><Relationship Id="rId5" Type="http://schemas.openxmlformats.org/officeDocument/2006/relationships/hyperlink" Target="http://www.city-data.com/" TargetMode="Externa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838200"/>
            <a:ext cx="12192000" cy="1170432"/>
          </a:xfrm>
          <a:solidFill>
            <a:srgbClr val="B20206"/>
          </a:solidFill>
          <a:effectLst>
            <a:outerShdw blurRad="50800" dist="38100" dir="2700000" algn="tl" rotWithShape="0">
              <a:prstClr val="black">
                <a:alpha val="40000"/>
              </a:prstClr>
            </a:outerShdw>
          </a:effectLst>
        </p:spPr>
        <p:txBody>
          <a:bodyPr>
            <a:noAutofit/>
          </a:bodyPr>
          <a:lstStyle/>
          <a:p>
            <a:r>
              <a:rPr lang="en-US" sz="3600" b="1" dirty="0">
                <a:solidFill>
                  <a:schemeClr val="bg1"/>
                </a:solidFill>
                <a:latin typeface="Times New Roman" panose="02020603050405020304" pitchFamily="18" charset="0"/>
                <a:cs typeface="Times New Roman" panose="02020603050405020304" pitchFamily="18" charset="0"/>
              </a:rPr>
              <a:t>Lifestyle Management; Controlling HbA1c</a:t>
            </a:r>
            <a:br>
              <a:rPr lang="en-US" sz="3600" b="1" dirty="0">
                <a:solidFill>
                  <a:schemeClr val="bg1"/>
                </a:solidFill>
                <a:latin typeface="Times New Roman" panose="02020603050405020304" pitchFamily="18" charset="0"/>
                <a:cs typeface="Times New Roman" panose="02020603050405020304" pitchFamily="18" charset="0"/>
              </a:rPr>
            </a:b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6" name="Subtitle 2"/>
          <p:cNvSpPr>
            <a:spLocks noGrp="1"/>
          </p:cNvSpPr>
          <p:nvPr>
            <p:ph type="subTitle" idx="1"/>
          </p:nvPr>
        </p:nvSpPr>
        <p:spPr>
          <a:xfrm>
            <a:off x="3003810" y="3079907"/>
            <a:ext cx="6172200" cy="2551966"/>
          </a:xfrm>
        </p:spPr>
        <p:txBody>
          <a:bodyPr vert="horz" lIns="91440" tIns="45720" rIns="91440" bIns="45720" rtlCol="0" anchor="ctr">
            <a:noAutofit/>
          </a:bodyPr>
          <a:lstStyle/>
          <a:p>
            <a:pPr algn="l">
              <a:spcBef>
                <a:spcPct val="0"/>
              </a:spcBef>
            </a:pPr>
            <a:r>
              <a:rPr lang="en-US" b="1" dirty="0">
                <a:latin typeface="Times New Roman" panose="02020603050405020304" pitchFamily="18" charset="0"/>
                <a:ea typeface="+mj-ea"/>
                <a:cs typeface="Times New Roman" panose="02020603050405020304" pitchFamily="18" charset="0"/>
              </a:rPr>
              <a:t>Team: Donut Give Up!</a:t>
            </a:r>
          </a:p>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Crissy Neff</a:t>
            </a:r>
          </a:p>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David Sant</a:t>
            </a:r>
          </a:p>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Patrice </a:t>
            </a:r>
            <a:r>
              <a:rPr lang="en-US" b="1" dirty="0" err="1">
                <a:solidFill>
                  <a:srgbClr val="AD0103"/>
                </a:solidFill>
                <a:latin typeface="Times New Roman" panose="02020603050405020304" pitchFamily="18" charset="0"/>
                <a:ea typeface="+mj-ea"/>
                <a:cs typeface="Times New Roman" panose="02020603050405020304" pitchFamily="18" charset="0"/>
              </a:rPr>
              <a:t>Secrist</a:t>
            </a:r>
            <a:endParaRPr lang="en-US" b="1" dirty="0">
              <a:solidFill>
                <a:srgbClr val="AD0103"/>
              </a:solidFill>
              <a:latin typeface="Times New Roman" panose="02020603050405020304" pitchFamily="18" charset="0"/>
              <a:ea typeface="+mj-ea"/>
              <a:cs typeface="Times New Roman" panose="02020603050405020304" pitchFamily="18" charset="0"/>
            </a:endParaRPr>
          </a:p>
          <a:p>
            <a:pPr algn="l">
              <a:spcBef>
                <a:spcPct val="0"/>
              </a:spcBef>
            </a:pPr>
            <a:r>
              <a:rPr lang="en-US" b="1" dirty="0" err="1">
                <a:solidFill>
                  <a:srgbClr val="AD0103"/>
                </a:solidFill>
                <a:latin typeface="Times New Roman" panose="02020603050405020304" pitchFamily="18" charset="0"/>
                <a:ea typeface="+mj-ea"/>
                <a:cs typeface="Times New Roman" panose="02020603050405020304" pitchFamily="18" charset="0"/>
              </a:rPr>
              <a:t>Mazen</a:t>
            </a:r>
            <a:r>
              <a:rPr lang="en-US" b="1" dirty="0">
                <a:solidFill>
                  <a:srgbClr val="AD0103"/>
                </a:solidFill>
                <a:latin typeface="Times New Roman" panose="02020603050405020304" pitchFamily="18" charset="0"/>
                <a:ea typeface="+mj-ea"/>
                <a:cs typeface="Times New Roman" panose="02020603050405020304" pitchFamily="18" charset="0"/>
              </a:rPr>
              <a:t> Salama</a:t>
            </a:r>
          </a:p>
          <a:p>
            <a:pPr algn="l">
              <a:spcBef>
                <a:spcPct val="0"/>
              </a:spcBef>
            </a:pPr>
            <a:r>
              <a:rPr lang="en-US" b="1" dirty="0">
                <a:latin typeface="Times New Roman" panose="02020603050405020304" pitchFamily="18" charset="0"/>
                <a:cs typeface="Times New Roman" panose="02020603050405020304" pitchFamily="18" charset="0"/>
              </a:rPr>
              <a:t>March 22, 2019</a:t>
            </a:r>
            <a:endParaRPr lang="en-US" b="1" dirty="0">
              <a:solidFill>
                <a:schemeClr val="accent3">
                  <a:lumMod val="50000"/>
                </a:schemeClr>
              </a:solidFill>
              <a:latin typeface="Times New Roman" panose="02020603050405020304" pitchFamily="18" charset="0"/>
              <a:cs typeface="Times New Roman" panose="02020603050405020304" pitchFamily="18" charset="0"/>
            </a:endParaRPr>
          </a:p>
        </p:txBody>
      </p:sp>
      <p:cxnSp>
        <p:nvCxnSpPr>
          <p:cNvPr id="8" name="Straight Connector 7"/>
          <p:cNvCxnSpPr/>
          <p:nvPr/>
        </p:nvCxnSpPr>
        <p:spPr>
          <a:xfrm>
            <a:off x="0" y="782781"/>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57400"/>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3996BD4-CD36-2A48-80D2-796A727887C3}"/>
              </a:ext>
            </a:extLst>
          </p:cNvPr>
          <p:cNvPicPr>
            <a:picLocks noChangeAspect="1"/>
          </p:cNvPicPr>
          <p:nvPr/>
        </p:nvPicPr>
        <p:blipFill rotWithShape="1">
          <a:blip r:embed="rId2"/>
          <a:srcRect t="-14245" b="14245"/>
          <a:stretch/>
        </p:blipFill>
        <p:spPr>
          <a:xfrm>
            <a:off x="-236" y="5338852"/>
            <a:ext cx="2886062" cy="1590718"/>
          </a:xfrm>
          <a:prstGeom prst="rect">
            <a:avLst/>
          </a:prstGeom>
        </p:spPr>
      </p:pic>
      <p:sp>
        <p:nvSpPr>
          <p:cNvPr id="10" name="Rectangle 9">
            <a:extLst>
              <a:ext uri="{FF2B5EF4-FFF2-40B4-BE49-F238E27FC236}">
                <a16:creationId xmlns:a16="http://schemas.microsoft.com/office/drawing/2014/main" id="{EE3554B1-1ADA-944F-A7EB-C5FE5207C3EC}"/>
              </a:ext>
            </a:extLst>
          </p:cNvPr>
          <p:cNvSpPr/>
          <p:nvPr/>
        </p:nvSpPr>
        <p:spPr>
          <a:xfrm>
            <a:off x="642551" y="6401889"/>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667264" y="6410127"/>
            <a:ext cx="11491784"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897817D8-9B82-2745-BF8D-DCEB6E88405D}"/>
              </a:ext>
            </a:extLst>
          </p:cNvPr>
          <p:cNvPicPr>
            <a:picLocks noChangeAspect="1"/>
          </p:cNvPicPr>
          <p:nvPr/>
        </p:nvPicPr>
        <p:blipFill>
          <a:blip r:embed="rId3"/>
          <a:stretch>
            <a:fillRect/>
          </a:stretch>
        </p:blipFill>
        <p:spPr>
          <a:xfrm>
            <a:off x="7140129" y="3300908"/>
            <a:ext cx="2940707" cy="2032082"/>
          </a:xfrm>
          <a:prstGeom prst="rect">
            <a:avLst/>
          </a:prstGeom>
        </p:spPr>
      </p:pic>
    </p:spTree>
    <p:extLst>
      <p:ext uri="{BB962C8B-B14F-4D97-AF65-F5344CB8AC3E}">
        <p14:creationId xmlns:p14="http://schemas.microsoft.com/office/powerpoint/2010/main" val="203862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Suggestions for Improving this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part of improving this measure, primary care offices could offered a free software program to throw a flag any time someone meets the screening criteria proposed by the ADA.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First-degree relative with diabetes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risk race/ethnicity (African American, Latino, Native American, Asian American, or Pacific Islander)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History of Cardiovascular Disease (CVD)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Hypertension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HDL Cholesterol or high LDL Cholesterol</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Physical inactivity</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Women with polycystic ovarian syndrome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Over 45 years of age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has been more than the recommended time since you last HbA1c test</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year for prediabetics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women that have had gestational diabetes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individuals over 45 years of age</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51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How Would We Measure Success?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implementation of a screening program would be measured by public health surveillance systems.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systems can review health records to determine which patients should have been screened and which of those received screening. This would have to be completed by the local health departments because the nation is just too large to do this at a national scale.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increase in screening rate would be considered a success, but a good first mark to achieve would be testing at least 50% of individuals that presented at each clinic that are considered at risk. After the first year, we would have to reassess. We might find that it would have been a stretch to reach 25%, or we might find that 75% of the hospitals or clinics achieved over 50%.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532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gathered by local health departments from clinics and hospitals that provide primary care. This must include both those that were screened and those that should have been screened.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analyzed by groups in the local health departments. Although each local health department would display the results in their own style, a couple of suggestions might be: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Map of the area where each county (or portion of the county) is shaded a different color based on the average screening success of the clinics in the area</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Map of the area with different dots for each hospital or clinic. The size of the dot could represent the number of patients that presented at that clinic that needed screening and the color could represent the proportion that received screening.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one would require addresses and thus probably IRB approval, but it would be interesting to show maps of the neighborhoods where individuals live that needed screening and received it versus didn’t receive it. This would indicate things such as areas that perhaps have a low SES status or cultural or other barriers (like language) that prevented them from being willing to be screened. This could inform us of the need for other interventions, such as opening more low income clinics or Spanish clinics in those areas.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463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7B6F34A-5A19-6E4E-8646-BA153585E3D1}"/>
              </a:ext>
            </a:extLst>
          </p:cNvPr>
          <p:cNvPicPr>
            <a:picLocks noChangeAspect="1"/>
          </p:cNvPicPr>
          <p:nvPr/>
        </p:nvPicPr>
        <p:blipFill>
          <a:blip r:embed="rId3"/>
          <a:stretch>
            <a:fillRect/>
          </a:stretch>
        </p:blipFill>
        <p:spPr>
          <a:xfrm>
            <a:off x="294566" y="1329862"/>
            <a:ext cx="5568212" cy="3393129"/>
          </a:xfrm>
          <a:prstGeom prst="rect">
            <a:avLst/>
          </a:prstGeom>
        </p:spPr>
      </p:pic>
      <p:pic>
        <p:nvPicPr>
          <p:cNvPr id="3" name="Picture 2">
            <a:extLst>
              <a:ext uri="{FF2B5EF4-FFF2-40B4-BE49-F238E27FC236}">
                <a16:creationId xmlns:a16="http://schemas.microsoft.com/office/drawing/2014/main" id="{3FC7282B-049F-7E4D-B9F7-2AA36FE55210}"/>
              </a:ext>
            </a:extLst>
          </p:cNvPr>
          <p:cNvPicPr>
            <a:picLocks noChangeAspect="1"/>
          </p:cNvPicPr>
          <p:nvPr/>
        </p:nvPicPr>
        <p:blipFill>
          <a:blip r:embed="rId4"/>
          <a:stretch>
            <a:fillRect/>
          </a:stretch>
        </p:blipFill>
        <p:spPr>
          <a:xfrm>
            <a:off x="6329224" y="1328610"/>
            <a:ext cx="5435441" cy="3767323"/>
          </a:xfrm>
          <a:prstGeom prst="rect">
            <a:avLst/>
          </a:prstGeom>
        </p:spPr>
      </p:pic>
      <p:sp>
        <p:nvSpPr>
          <p:cNvPr id="4" name="TextBox 3">
            <a:extLst>
              <a:ext uri="{FF2B5EF4-FFF2-40B4-BE49-F238E27FC236}">
                <a16:creationId xmlns:a16="http://schemas.microsoft.com/office/drawing/2014/main" id="{CA540424-379D-4943-925B-9C49487365A1}"/>
              </a:ext>
            </a:extLst>
          </p:cNvPr>
          <p:cNvSpPr txBox="1"/>
          <p:nvPr/>
        </p:nvSpPr>
        <p:spPr>
          <a:xfrm>
            <a:off x="3519376" y="5688524"/>
            <a:ext cx="398721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Examples of color maps, </a:t>
            </a:r>
            <a:r>
              <a:rPr lang="en-US" dirty="0">
                <a:latin typeface="Times New Roman" panose="02020603050405020304" pitchFamily="18" charset="0"/>
                <a:cs typeface="Times New Roman" panose="02020603050405020304" pitchFamily="18" charset="0"/>
                <a:hlinkClick r:id="rId5"/>
              </a:rPr>
              <a:t>http://www.city-data.com</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http://shamaniceconomist.blogspot.com</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358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A540424-379D-4943-925B-9C49487365A1}"/>
              </a:ext>
            </a:extLst>
          </p:cNvPr>
          <p:cNvSpPr txBox="1"/>
          <p:nvPr/>
        </p:nvSpPr>
        <p:spPr>
          <a:xfrm>
            <a:off x="3519376" y="5688524"/>
            <a:ext cx="39872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Examples of map by hospital type plot</a:t>
            </a:r>
          </a:p>
        </p:txBody>
      </p:sp>
      <p:pic>
        <p:nvPicPr>
          <p:cNvPr id="6" name="Picture 5">
            <a:extLst>
              <a:ext uri="{FF2B5EF4-FFF2-40B4-BE49-F238E27FC236}">
                <a16:creationId xmlns:a16="http://schemas.microsoft.com/office/drawing/2014/main" id="{FA3EC890-B8D8-4C4B-9172-3020F8DA708E}"/>
              </a:ext>
            </a:extLst>
          </p:cNvPr>
          <p:cNvPicPr>
            <a:picLocks noChangeAspect="1"/>
          </p:cNvPicPr>
          <p:nvPr/>
        </p:nvPicPr>
        <p:blipFill>
          <a:blip r:embed="rId3"/>
          <a:stretch>
            <a:fillRect/>
          </a:stretch>
        </p:blipFill>
        <p:spPr>
          <a:xfrm>
            <a:off x="2940448" y="1306358"/>
            <a:ext cx="5588000" cy="3556000"/>
          </a:xfrm>
          <a:prstGeom prst="rect">
            <a:avLst/>
          </a:prstGeom>
        </p:spPr>
      </p:pic>
    </p:spTree>
    <p:extLst>
      <p:ext uri="{BB962C8B-B14F-4D97-AF65-F5344CB8AC3E}">
        <p14:creationId xmlns:p14="http://schemas.microsoft.com/office/powerpoint/2010/main" val="1498866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bg1"/>
                </a:solidFill>
                <a:latin typeface="Times New Roman" panose="02020603050405020304" pitchFamily="18" charset="0"/>
                <a:cs typeface="Times New Roman" panose="02020603050405020304" pitchFamily="18" charset="0"/>
              </a:rPr>
              <a:t>Emeasure</a:t>
            </a:r>
            <a:endParaRPr lang="en-US" sz="2800" b="1" dirty="0">
              <a:solidFill>
                <a:schemeClr val="bg1"/>
              </a:solidFill>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HbA1c generally is recorded in electronic medical records, as well as information such as age, height, weight, ethnicity and other factors that indicate that patients need screening. This means that the collection of information about patients needing screening can be collected. Although this would necessitate natural language processing, the medical records could also be electronically searched for when the patient’s last HbA1c was taken and the result.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200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bg1"/>
                </a:solidFill>
                <a:latin typeface="Times New Roman" panose="02020603050405020304" pitchFamily="18" charset="0"/>
                <a:cs typeface="Times New Roman" panose="02020603050405020304" pitchFamily="18" charset="0"/>
              </a:rPr>
              <a:t>Emeasure</a:t>
            </a:r>
            <a:r>
              <a:rPr lang="en-US" sz="2800" b="1" dirty="0">
                <a:solidFill>
                  <a:schemeClr val="bg1"/>
                </a:solidFill>
                <a:latin typeface="Times New Roman" panose="02020603050405020304" pitchFamily="18" charset="0"/>
                <a:cs typeface="Times New Roman" panose="02020603050405020304" pitchFamily="18" charset="0"/>
              </a:rPr>
              <a:t> Terminology</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Obesity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Diabetes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Gestational Diabetes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Something</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ICD-9, ICD-10, LOINC, SNOMET, IHTSDO, </a:t>
            </a:r>
            <a:r>
              <a:rPr lang="en-US" sz="2000" dirty="0" err="1">
                <a:latin typeface="Times New Roman" panose="02020603050405020304" pitchFamily="18" charset="0"/>
                <a:cs typeface="Times New Roman" panose="02020603050405020304" pitchFamily="18" charset="0"/>
              </a:rPr>
              <a:t>RxNorm</a:t>
            </a:r>
            <a:endParaRPr lang="en-US"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graphicFrame>
        <p:nvGraphicFramePr>
          <p:cNvPr id="2" name="Table 1">
            <a:extLst>
              <a:ext uri="{FF2B5EF4-FFF2-40B4-BE49-F238E27FC236}">
                <a16:creationId xmlns:a16="http://schemas.microsoft.com/office/drawing/2014/main" id="{7ADCD46A-B96E-C34A-AE00-1B0CDD7A9612}"/>
              </a:ext>
            </a:extLst>
          </p:cNvPr>
          <p:cNvGraphicFramePr>
            <a:graphicFrameLocks noGrp="1"/>
          </p:cNvGraphicFramePr>
          <p:nvPr>
            <p:extLst>
              <p:ext uri="{D42A27DB-BD31-4B8C-83A1-F6EECF244321}">
                <p14:modId xmlns:p14="http://schemas.microsoft.com/office/powerpoint/2010/main" val="1185094540"/>
              </p:ext>
            </p:extLst>
          </p:nvPr>
        </p:nvGraphicFramePr>
        <p:xfrm>
          <a:off x="3060094" y="912387"/>
          <a:ext cx="6634716" cy="5522331"/>
        </p:xfrm>
        <a:graphic>
          <a:graphicData uri="http://schemas.openxmlformats.org/drawingml/2006/table">
            <a:tbl>
              <a:tblPr>
                <a:tableStyleId>{5C22544A-7EE6-4342-B048-85BDC9FD1C3A}</a:tableStyleId>
              </a:tblPr>
              <a:tblGrid>
                <a:gridCol w="1105786">
                  <a:extLst>
                    <a:ext uri="{9D8B030D-6E8A-4147-A177-3AD203B41FA5}">
                      <a16:colId xmlns:a16="http://schemas.microsoft.com/office/drawing/2014/main" val="3374370833"/>
                    </a:ext>
                  </a:extLst>
                </a:gridCol>
                <a:gridCol w="3260464">
                  <a:extLst>
                    <a:ext uri="{9D8B030D-6E8A-4147-A177-3AD203B41FA5}">
                      <a16:colId xmlns:a16="http://schemas.microsoft.com/office/drawing/2014/main" val="2145767232"/>
                    </a:ext>
                  </a:extLst>
                </a:gridCol>
                <a:gridCol w="584791">
                  <a:extLst>
                    <a:ext uri="{9D8B030D-6E8A-4147-A177-3AD203B41FA5}">
                      <a16:colId xmlns:a16="http://schemas.microsoft.com/office/drawing/2014/main" val="1967041943"/>
                    </a:ext>
                  </a:extLst>
                </a:gridCol>
                <a:gridCol w="627321">
                  <a:extLst>
                    <a:ext uri="{9D8B030D-6E8A-4147-A177-3AD203B41FA5}">
                      <a16:colId xmlns:a16="http://schemas.microsoft.com/office/drawing/2014/main" val="151522344"/>
                    </a:ext>
                  </a:extLst>
                </a:gridCol>
                <a:gridCol w="584791">
                  <a:extLst>
                    <a:ext uri="{9D8B030D-6E8A-4147-A177-3AD203B41FA5}">
                      <a16:colId xmlns:a16="http://schemas.microsoft.com/office/drawing/2014/main" val="3517315292"/>
                    </a:ext>
                  </a:extLst>
                </a:gridCol>
                <a:gridCol w="471563">
                  <a:extLst>
                    <a:ext uri="{9D8B030D-6E8A-4147-A177-3AD203B41FA5}">
                      <a16:colId xmlns:a16="http://schemas.microsoft.com/office/drawing/2014/main" val="3844842894"/>
                    </a:ext>
                  </a:extLst>
                </a:gridCol>
              </a:tblGrid>
              <a:tr h="45908">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snomed</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ICD-9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ICD-10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Loinc</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RxNorm</a:t>
                      </a:r>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374995988"/>
                  </a:ext>
                </a:extLst>
              </a:tr>
              <a:tr h="208737">
                <a:tc>
                  <a:txBody>
                    <a:bodyPr/>
                    <a:lstStyle/>
                    <a:p>
                      <a:pPr algn="l" fontAlgn="b"/>
                      <a:r>
                        <a:rPr lang="en-US" sz="1050" u="none" strike="noStrike">
                          <a:effectLst/>
                        </a:rPr>
                        <a:t>HbA1c</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733830002 |Glycated hemoglobin-A1c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738025947"/>
                  </a:ext>
                </a:extLst>
              </a:tr>
              <a:tr h="208737">
                <a:tc>
                  <a:txBody>
                    <a:bodyPr/>
                    <a:lstStyle/>
                    <a:p>
                      <a:pPr algn="l" fontAlgn="b"/>
                      <a:r>
                        <a:rPr lang="en-US" sz="1050" u="none" strike="noStrike">
                          <a:effectLst/>
                        </a:rPr>
                        <a:t>fasting plasma glucose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390951007 |Impaired fasting glycaemia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9183258"/>
                  </a:ext>
                </a:extLst>
              </a:tr>
              <a:tr h="208737">
                <a:tc>
                  <a:txBody>
                    <a:bodyPr/>
                    <a:lstStyle/>
                    <a:p>
                      <a:pPr algn="l" fontAlgn="b"/>
                      <a:r>
                        <a:rPr lang="en-US" sz="1050" u="none" strike="noStrike">
                          <a:effectLst/>
                        </a:rPr>
                        <a:t>glucose tolerance test</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9414007 |Impaired glucose tolerance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941411249"/>
                  </a:ext>
                </a:extLst>
              </a:tr>
              <a:tr h="167420">
                <a:tc>
                  <a:txBody>
                    <a:bodyPr/>
                    <a:lstStyle/>
                    <a:p>
                      <a:pPr algn="l" fontAlgn="b"/>
                      <a:r>
                        <a:rPr lang="en-US" sz="1050" u="none" strike="noStrike">
                          <a:effectLst/>
                        </a:rPr>
                        <a:t>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73211009 |Diabetes mellitus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577744653"/>
                  </a:ext>
                </a:extLst>
              </a:tr>
              <a:tr h="167420">
                <a:tc>
                  <a:txBody>
                    <a:bodyPr/>
                    <a:lstStyle/>
                    <a:p>
                      <a:pPr algn="l" fontAlgn="b"/>
                      <a:r>
                        <a:rPr lang="en-US" sz="1050" u="none" strike="noStrike">
                          <a:effectLst/>
                        </a:rPr>
                        <a:t>T1DM</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46635009 |Diabetes mellitus type 1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E10.9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060998975"/>
                  </a:ext>
                </a:extLst>
              </a:tr>
              <a:tr h="167420">
                <a:tc>
                  <a:txBody>
                    <a:bodyPr/>
                    <a:lstStyle/>
                    <a:p>
                      <a:pPr algn="l" fontAlgn="b"/>
                      <a:r>
                        <a:rPr lang="en-US" sz="1050" u="none" strike="noStrike">
                          <a:effectLst/>
                        </a:rPr>
                        <a:t>T2DM</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44054006 |Diabetes mellitus type 2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127657665"/>
                  </a:ext>
                </a:extLst>
              </a:tr>
              <a:tr h="208737">
                <a:tc>
                  <a:txBody>
                    <a:bodyPr/>
                    <a:lstStyle/>
                    <a:p>
                      <a:pPr algn="l" fontAlgn="b"/>
                      <a:r>
                        <a:rPr lang="en-US" sz="1050" u="none" strike="noStrike">
                          <a:effectLst/>
                        </a:rPr>
                        <a:t>Gestational 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11687002 |Gestational diabetes mellitus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648.83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O24.410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3684855049"/>
                  </a:ext>
                </a:extLst>
              </a:tr>
              <a:tr h="126103">
                <a:tc>
                  <a:txBody>
                    <a:bodyPr/>
                    <a:lstStyle/>
                    <a:p>
                      <a:pPr algn="l" fontAlgn="b"/>
                      <a:r>
                        <a:rPr lang="en-US" sz="1050" u="none" strike="noStrike">
                          <a:effectLst/>
                        </a:rPr>
                        <a:t>prediabetes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714628002 |Prediabetes (finding)|</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132485790"/>
                  </a:ext>
                </a:extLst>
              </a:tr>
              <a:tr h="126103">
                <a:tc>
                  <a:txBody>
                    <a:bodyPr/>
                    <a:lstStyle/>
                    <a:p>
                      <a:pPr algn="l" fontAlgn="b"/>
                      <a:r>
                        <a:rPr lang="en-US" sz="1050" u="none" strike="noStrike">
                          <a:effectLst/>
                        </a:rPr>
                        <a:t>obesity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414916001 |Obesity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278</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E66.0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5331385"/>
                  </a:ext>
                </a:extLst>
              </a:tr>
              <a:tr h="208737">
                <a:tc>
                  <a:txBody>
                    <a:bodyPr/>
                    <a:lstStyle/>
                    <a:p>
                      <a:pPr algn="l" fontAlgn="b"/>
                      <a:r>
                        <a:rPr lang="en-US" sz="1050" u="none" strike="noStrike">
                          <a:effectLst/>
                        </a:rPr>
                        <a:t>Asian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315280000 |Asian - ethnic group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463500130"/>
                  </a:ext>
                </a:extLst>
              </a:tr>
              <a:tr h="208737">
                <a:tc>
                  <a:txBody>
                    <a:bodyPr/>
                    <a:lstStyle/>
                    <a:p>
                      <a:pPr algn="l" fontAlgn="b"/>
                      <a:r>
                        <a:rPr lang="en-US" sz="1050" u="none" strike="noStrike">
                          <a:effectLst/>
                        </a:rPr>
                        <a:t>Native American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160531006 |Race: West indian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73581167"/>
                  </a:ext>
                </a:extLst>
              </a:tr>
              <a:tr h="208737">
                <a:tc>
                  <a:txBody>
                    <a:bodyPr/>
                    <a:lstStyle/>
                    <a:p>
                      <a:pPr algn="l" fontAlgn="b"/>
                      <a:r>
                        <a:rPr lang="en-US" sz="1050" u="none" strike="noStrike">
                          <a:effectLst/>
                        </a:rPr>
                        <a:t>African American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15086000 |African American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490963707"/>
                  </a:ext>
                </a:extLst>
              </a:tr>
              <a:tr h="45908">
                <a:tc gridSpan="2">
                  <a:txBody>
                    <a:bodyPr/>
                    <a:lstStyle/>
                    <a:p>
                      <a:pPr algn="l" fontAlgn="b"/>
                      <a:r>
                        <a:rPr lang="en-US" sz="1050" u="none" strike="noStrike">
                          <a:effectLst/>
                        </a:rPr>
                        <a:t>Alaskan Native Ethnicity</a:t>
                      </a:r>
                      <a:endParaRPr lang="en-US" sz="1050" b="0" i="0" u="none" strike="noStrike">
                        <a:solidFill>
                          <a:srgbClr val="000000"/>
                        </a:solidFill>
                        <a:effectLst/>
                        <a:latin typeface="Calibri" panose="020F0502020204030204" pitchFamily="34" charset="0"/>
                      </a:endParaRPr>
                    </a:p>
                  </a:txBody>
                  <a:tcPr marL="2152" marR="2152" marT="2152" marB="0" anchor="b"/>
                </a:tc>
                <a:tc h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48880479"/>
                  </a:ext>
                </a:extLst>
              </a:tr>
              <a:tr h="167420">
                <a:tc>
                  <a:txBody>
                    <a:bodyPr/>
                    <a:lstStyle/>
                    <a:p>
                      <a:pPr algn="l" fontAlgn="b"/>
                      <a:r>
                        <a:rPr lang="en-US" sz="1050" u="none" strike="noStrike">
                          <a:effectLst/>
                        </a:rPr>
                        <a:t>Pacific Islander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81560001 |Tongan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386978134"/>
                  </a:ext>
                </a:extLst>
              </a:tr>
              <a:tr h="208737">
                <a:tc>
                  <a:txBody>
                    <a:bodyPr/>
                    <a:lstStyle/>
                    <a:p>
                      <a:pPr algn="l" fontAlgn="b"/>
                      <a:r>
                        <a:rPr lang="en-US" sz="1050" u="none" strike="noStrike">
                          <a:effectLst/>
                        </a:rPr>
                        <a:t>Hispanic (Latino)</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47327008 |Mexican Indians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255648305"/>
                  </a:ext>
                </a:extLst>
              </a:tr>
              <a:tr h="332688">
                <a:tc>
                  <a:txBody>
                    <a:bodyPr/>
                    <a:lstStyle/>
                    <a:p>
                      <a:pPr algn="l" fontAlgn="b"/>
                      <a:r>
                        <a:rPr lang="en-US" sz="1050" u="none" strike="noStrike">
                          <a:effectLst/>
                        </a:rPr>
                        <a:t>relative with 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416855002 |Family history: Diabetes mellitus in first degree relative (situation)|</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Z83.3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650580112"/>
                  </a:ext>
                </a:extLst>
              </a:tr>
              <a:tr h="250054">
                <a:tc>
                  <a:txBody>
                    <a:bodyPr/>
                    <a:lstStyle/>
                    <a:p>
                      <a:pPr algn="l" fontAlgn="b"/>
                      <a:r>
                        <a:rPr lang="en-US" sz="1050" u="none" strike="noStrike">
                          <a:effectLst/>
                        </a:rPr>
                        <a:t>hypertension</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38341003 |Hypertensive disorder, systemic arterial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401.9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R03.0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989486455"/>
                  </a:ext>
                </a:extLst>
              </a:tr>
              <a:tr h="332688">
                <a:tc>
                  <a:txBody>
                    <a:bodyPr/>
                    <a:lstStyle/>
                    <a:p>
                      <a:pPr algn="l" fontAlgn="b"/>
                      <a:r>
                        <a:rPr lang="en-US" sz="1050" u="none" strike="noStrike">
                          <a:effectLst/>
                        </a:rPr>
                        <a:t>High LDL Cholesterol</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259623000 |Low density lipoprotein high affinity cell surface receptor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272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E78.5</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207640062"/>
                  </a:ext>
                </a:extLst>
              </a:tr>
              <a:tr h="250054">
                <a:tc>
                  <a:txBody>
                    <a:bodyPr/>
                    <a:lstStyle/>
                    <a:p>
                      <a:pPr algn="l" fontAlgn="b"/>
                      <a:r>
                        <a:rPr lang="en-US" sz="1050" u="none" strike="noStrike">
                          <a:effectLst/>
                        </a:rPr>
                        <a:t>Low HDL Cholesterol</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102737005 |High density lipoprotein cholesterol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E78.6</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810562690"/>
                  </a:ext>
                </a:extLst>
              </a:tr>
              <a:tr h="167420">
                <a:tc>
                  <a:txBody>
                    <a:bodyPr/>
                    <a:lstStyle/>
                    <a:p>
                      <a:pPr algn="l" fontAlgn="b"/>
                      <a:r>
                        <a:rPr lang="en-US" sz="1050" u="none" strike="noStrike">
                          <a:effectLst/>
                        </a:rPr>
                        <a:t>Physical inactivity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40979000 |Lack of exercise (finding)|</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Z72.3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597238273"/>
                  </a:ext>
                </a:extLst>
              </a:tr>
              <a:tr h="167420">
                <a:tc>
                  <a:txBody>
                    <a:bodyPr/>
                    <a:lstStyle/>
                    <a:p>
                      <a:pPr algn="l" fontAlgn="b"/>
                      <a:r>
                        <a:rPr lang="en-US" sz="1050" u="none" strike="noStrike">
                          <a:effectLst/>
                        </a:rPr>
                        <a:t>polycystic ovarian syndrome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781067001 |Polycystic ovary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256.4</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E28.2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3634748595"/>
                  </a:ext>
                </a:extLst>
              </a:tr>
              <a:tr h="167420">
                <a:tc>
                  <a:txBody>
                    <a:bodyPr/>
                    <a:lstStyle/>
                    <a:p>
                      <a:pPr algn="l" fontAlgn="b"/>
                      <a:r>
                        <a:rPr lang="en-US" sz="1050" u="none" strike="noStrike">
                          <a:effectLst/>
                        </a:rPr>
                        <a:t>over 45 years of age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271872005 |Old age (qualifier value)|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088481416"/>
                  </a:ext>
                </a:extLst>
              </a:tr>
            </a:tbl>
          </a:graphicData>
        </a:graphic>
      </p:graphicFrame>
    </p:spTree>
    <p:extLst>
      <p:ext uri="{BB962C8B-B14F-4D97-AF65-F5344CB8AC3E}">
        <p14:creationId xmlns:p14="http://schemas.microsoft.com/office/powerpoint/2010/main" val="4282614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Cross the Continuum of Care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measure crosses the continuum of care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Patients may change primary care providers many times throughout their lives, and electronic medical records may not be transferred from one office to the next. Patients may need to inform physicians if they have already received an HbA1c test recently.</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length of time between screenings depends on your result.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160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Interoperability Challenges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Sharing patient records and clinical notes between different clinicians and hospitals that use different software may be challenging.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privacy issues surrounding patient data (HIPPA) that would make it difficult for the local health departments to gather all of the information that could help them determine which areas need more help.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35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2270-7C2B-284E-8911-EF54B9107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3AE62-D27F-0646-8FBA-88F4175AA8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4321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Quality Measures/Ranges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6" y="1219767"/>
            <a:ext cx="6089340" cy="4985980"/>
          </a:xfrm>
          <a:prstGeom prst="rect">
            <a:avLst/>
          </a:prstGeom>
          <a:noFill/>
        </p:spPr>
        <p:txBody>
          <a:bodyPr wrap="square" rtlCol="0">
            <a:spAutoFit/>
          </a:bodyPr>
          <a:lstStyle/>
          <a:p>
            <a:r>
              <a:rPr lang="en-US" sz="2400" b="1" dirty="0">
                <a:solidFill>
                  <a:srgbClr val="B20206"/>
                </a:solidFill>
                <a:latin typeface="Times New Roman" panose="02020603050405020304" pitchFamily="18" charset="0"/>
                <a:cs typeface="Times New Roman" panose="02020603050405020304" pitchFamily="18" charset="0"/>
              </a:rPr>
              <a:t>HbA1c</a:t>
            </a:r>
            <a:r>
              <a:rPr lang="en-US" sz="2400" dirty="0">
                <a:latin typeface="Times New Roman" panose="02020603050405020304" pitchFamily="18" charset="0"/>
                <a:cs typeface="Times New Roman" panose="02020603050405020304" pitchFamily="18" charset="0"/>
              </a:rPr>
              <a:t>: Percent of glycosylated hemoglobin</a:t>
            </a: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World Health Organization (WHO)</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&gt; 6.5% is considered diabetic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American Diabetes Association (ADA)</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HbA1c 5.7–6.4%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&gt; 6.5% is considered diabetic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Diabetic management goal HbA1c &lt;7%</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HbA1c is a measured more commonly than other test methods  (fasting plasma glucose (FPG) or oral glucose test (OGT)) because it does not require fasting or taking 75g of glucose at one time, and is more sensitive than a random plasma glucose test.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22AF26E-15F3-CA41-86B7-F853AE854343}"/>
              </a:ext>
            </a:extLst>
          </p:cNvPr>
          <p:cNvPicPr>
            <a:picLocks noChangeAspect="1"/>
          </p:cNvPicPr>
          <p:nvPr/>
        </p:nvPicPr>
        <p:blipFill>
          <a:blip r:embed="rId4"/>
          <a:stretch>
            <a:fillRect/>
          </a:stretch>
        </p:blipFill>
        <p:spPr>
          <a:xfrm>
            <a:off x="6885667" y="4671309"/>
            <a:ext cx="4407975" cy="1236070"/>
          </a:xfrm>
          <a:prstGeom prst="rect">
            <a:avLst/>
          </a:prstGeom>
        </p:spPr>
      </p:pic>
      <p:pic>
        <p:nvPicPr>
          <p:cNvPr id="6" name="Picture 5">
            <a:extLst>
              <a:ext uri="{FF2B5EF4-FFF2-40B4-BE49-F238E27FC236}">
                <a16:creationId xmlns:a16="http://schemas.microsoft.com/office/drawing/2014/main" id="{5D433193-778E-3241-8D60-48E2E4096122}"/>
              </a:ext>
            </a:extLst>
          </p:cNvPr>
          <p:cNvPicPr>
            <a:picLocks noChangeAspect="1"/>
          </p:cNvPicPr>
          <p:nvPr/>
        </p:nvPicPr>
        <p:blipFill>
          <a:blip r:embed="rId5"/>
          <a:stretch>
            <a:fillRect/>
          </a:stretch>
        </p:blipFill>
        <p:spPr>
          <a:xfrm>
            <a:off x="6991175" y="2196764"/>
            <a:ext cx="3898820" cy="1949411"/>
          </a:xfrm>
          <a:prstGeom prst="rect">
            <a:avLst/>
          </a:prstGeom>
        </p:spPr>
      </p:pic>
    </p:spTree>
    <p:extLst>
      <p:ext uri="{BB962C8B-B14F-4D97-AF65-F5344CB8AC3E}">
        <p14:creationId xmlns:p14="http://schemas.microsoft.com/office/powerpoint/2010/main" val="1496854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4188-7445-994C-9B34-26059B2861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8AAE05-9790-E44F-B046-5F654E812C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169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Nutrition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555367"/>
          </a:xfrm>
          <a:prstGeom prst="rect">
            <a:avLst/>
          </a:prstGeom>
          <a:noFill/>
        </p:spPr>
        <p:txBody>
          <a:bodyPr wrap="square" rtlCol="0">
            <a:spAutoFit/>
          </a:bodyPr>
          <a:lstStyle/>
          <a:p>
            <a:pPr marL="342900" indent="-342900">
              <a:buFont typeface="Arial" panose="020B0604020202020204" pitchFamily="34" charset="0"/>
              <a:buChar char="•"/>
            </a:pPr>
            <a:r>
              <a:rPr lang="en-US" sz="2400" dirty="0"/>
              <a:t>For many individuals the diet is the hardest part. </a:t>
            </a:r>
          </a:p>
          <a:p>
            <a:pPr marL="342900" indent="-342900">
              <a:buFont typeface="Arial" panose="020B0604020202020204" pitchFamily="34" charset="0"/>
              <a:buChar char="•"/>
            </a:pPr>
            <a:r>
              <a:rPr lang="en-US" sz="2400" dirty="0"/>
              <a:t>No one-size-fits all eating pattern</a:t>
            </a:r>
          </a:p>
          <a:p>
            <a:pPr marL="342900" indent="-342900">
              <a:buFont typeface="Arial" panose="020B0604020202020204" pitchFamily="34" charset="0"/>
              <a:buChar char="•"/>
            </a:pPr>
            <a:r>
              <a:rPr lang="en-US" sz="2400" dirty="0"/>
              <a:t>Recommended individualized medical nutrition therapy (</a:t>
            </a:r>
            <a:r>
              <a:rPr lang="en-US" sz="2400" dirty="0">
                <a:highlight>
                  <a:srgbClr val="FFFF00"/>
                </a:highlight>
              </a:rPr>
              <a:t>MNT</a:t>
            </a:r>
            <a:r>
              <a:rPr lang="en-US" sz="2400" dirty="0"/>
              <a:t>), associated with a 0.3%-1% decrease in HbA1C for type 1 and 0.5%-2% for type 2. The larger change in diet for type 2 is likely a matter of a worse diet at time of diagnosis leading to a greater change in diet.</a:t>
            </a:r>
          </a:p>
          <a:p>
            <a:pPr marL="342900" indent="-342900">
              <a:buFont typeface="Arial" panose="020B0604020202020204" pitchFamily="34" charset="0"/>
              <a:buChar char="•"/>
            </a:pPr>
            <a:r>
              <a:rPr lang="en-US" sz="2400" dirty="0"/>
              <a:t>Goals: Emphasize nutrient-dense foods in appropriate portion sizes (maintain bodyweight goals), address personal and cultural preferences and health literacy, “nonjudgmental messages about food choices”, give knowledge of practical tools rather than focusing on certain nutrients</a:t>
            </a:r>
          </a:p>
          <a:p>
            <a:pPr marL="342900" indent="-342900">
              <a:buFont typeface="Arial" panose="020B0604020202020204" pitchFamily="34" charset="0"/>
              <a:buChar char="•"/>
            </a:pPr>
            <a:r>
              <a:rPr lang="en-US" sz="2400" dirty="0"/>
              <a:t>Body weight management: “Modest weight loss” is 5% of body weight. They are recommending an energy deficit of 500-700 calories per day. If you only shoot for a 7% reduction, that seems like a big deficit. </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801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Physical Activity Recommendations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170646"/>
          </a:xfrm>
          <a:prstGeom prst="rect">
            <a:avLst/>
          </a:prstGeom>
          <a:noFill/>
        </p:spPr>
        <p:txBody>
          <a:bodyPr wrap="square" rtlCol="0">
            <a:spAutoFit/>
          </a:bodyPr>
          <a:lstStyle/>
          <a:p>
            <a:pPr marL="342900" indent="-342900">
              <a:buFont typeface="Arial" panose="020B0604020202020204" pitchFamily="34" charset="0"/>
              <a:buChar char="•"/>
            </a:pPr>
            <a:r>
              <a:rPr lang="en-US" sz="2400" dirty="0">
                <a:highlight>
                  <a:srgbClr val="FFFF00"/>
                </a:highlight>
              </a:rPr>
              <a:t>Carbs</a:t>
            </a:r>
            <a:r>
              <a:rPr lang="en-US" sz="2400" dirty="0"/>
              <a:t>: Lower glycemic index, reduce refined carbs and sugars just like everyone else is recommended to do. </a:t>
            </a:r>
          </a:p>
          <a:p>
            <a:pPr marL="342900" indent="-342900">
              <a:buFont typeface="Arial" panose="020B0604020202020204" pitchFamily="34" charset="0"/>
              <a:buChar char="•"/>
            </a:pPr>
            <a:r>
              <a:rPr lang="en-US" sz="2400" dirty="0">
                <a:highlight>
                  <a:srgbClr val="FFFF00"/>
                </a:highlight>
              </a:rPr>
              <a:t>Protein</a:t>
            </a:r>
            <a:r>
              <a:rPr lang="en-US" sz="2400" dirty="0"/>
              <a:t>: Individualized based on eating patterns, but 1-1.5 g/kg body weight. Recommended increased protein intake for helping satiety. If kidney disease is present, lower protein intake to 0.8 g/kg bodyweight per day. Higher protein has been shown to increase insulin response. </a:t>
            </a:r>
          </a:p>
          <a:p>
            <a:pPr marL="342900" indent="-342900">
              <a:buFont typeface="Arial" panose="020B0604020202020204" pitchFamily="34" charset="0"/>
              <a:buChar char="•"/>
            </a:pPr>
            <a:r>
              <a:rPr lang="en-US" sz="2400" dirty="0">
                <a:highlight>
                  <a:srgbClr val="FFFF00"/>
                </a:highlight>
              </a:rPr>
              <a:t>Fat</a:t>
            </a:r>
            <a:r>
              <a:rPr lang="en-US" sz="2400" dirty="0"/>
              <a:t>: Recommended 20-35% of total calories. Avoid trans-fats, Mediterranean diets high in </a:t>
            </a:r>
            <a:r>
              <a:rPr lang="en-US" sz="2400" dirty="0" err="1"/>
              <a:t>Moufas</a:t>
            </a:r>
            <a:r>
              <a:rPr lang="en-US" sz="2400" dirty="0"/>
              <a:t> seem to help, but supplements do not. </a:t>
            </a:r>
          </a:p>
          <a:p>
            <a:pPr marL="342900" indent="-342900">
              <a:buFont typeface="Arial" panose="020B0604020202020204" pitchFamily="34" charset="0"/>
              <a:buChar char="•"/>
            </a:pPr>
            <a:r>
              <a:rPr lang="en-US" sz="2400" dirty="0">
                <a:highlight>
                  <a:srgbClr val="FFFF00"/>
                </a:highlight>
              </a:rPr>
              <a:t>Sodium</a:t>
            </a:r>
            <a:r>
              <a:rPr lang="en-US" sz="2400" dirty="0"/>
              <a:t>: &lt; 2300 mg/day. No special supplements, except that metformin causes B12 deficiency. Other vitamins have not been tested for long-term safety, but I personally recommend AREDS supplements for vision. </a:t>
            </a:r>
          </a:p>
          <a:p>
            <a:pPr marL="342900" indent="-342900">
              <a:buFont typeface="Arial" panose="020B0604020202020204" pitchFamily="34" charset="0"/>
              <a:buChar char="•"/>
            </a:pPr>
            <a:r>
              <a:rPr lang="en-US" sz="2400" dirty="0">
                <a:highlight>
                  <a:srgbClr val="FFFF00"/>
                </a:highlight>
              </a:rPr>
              <a:t>Nonnutritive sweeteners </a:t>
            </a:r>
            <a:r>
              <a:rPr lang="en-US" sz="2400" dirty="0"/>
              <a:t>are generally recommended to replace sugar but have a lifetime intake limit.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583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Physical Activity Recommendations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06265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Exercise recommendations: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Luckily, these are just about the same as they are for everyone else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Structured exercise program at least 8 weeks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Children:</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60 minutes per day of moderate or vigorous activity aerobic activity, bone and muscle strengthening activities 3 times per week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Adults: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150 minutes per week of </a:t>
            </a:r>
            <a:r>
              <a:rPr lang="en-US" dirty="0" err="1">
                <a:latin typeface="Times New Roman" panose="02020603050405020304" pitchFamily="18" charset="0"/>
                <a:cs typeface="Times New Roman" panose="02020603050405020304" pitchFamily="18" charset="0"/>
              </a:rPr>
              <a:t>moterate</a:t>
            </a:r>
            <a:r>
              <a:rPr lang="en-US" dirty="0">
                <a:latin typeface="Times New Roman" panose="02020603050405020304" pitchFamily="18" charset="0"/>
                <a:cs typeface="Times New Roman" panose="02020603050405020304" pitchFamily="18" charset="0"/>
              </a:rPr>
              <a:t> to vigorous activity spread out over at least 3 days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resistance training workouts per week</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Decrease prolonged sedentary behavior</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 training for older adults (yoga or tai chi)</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Quit smoking</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includes </a:t>
            </a:r>
            <a:r>
              <a:rPr lang="en-US" dirty="0" err="1">
                <a:latin typeface="Times New Roman" panose="02020603050405020304" pitchFamily="18" charset="0"/>
                <a:cs typeface="Times New Roman" panose="02020603050405020304" pitchFamily="18" charset="0"/>
              </a:rPr>
              <a:t>ecigarettes</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27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A56E-341D-F04C-92A0-2A6221AA74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FBCAA-78AD-7847-BBC5-EEB79F7A42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656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Why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81670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also important because it is used after diagnosis of diabetes to determine how well patients are managing their hyperglycemia.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Recommendations for HbA1c testing from the American Diabetes Association for individuals with diabetes (any type):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least two times per year if meeting treatment goals and stable glycemic control</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Quarterly in patients whose therapy has changed or who are not meeting goals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&lt; 7% are considered good management of hyperglycemia. Results between 7% and 9.3% are considered fair management of hyperglycemia. Results above 9.3% are considered poor management of hyperglycemia.</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531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 (U.S.)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18603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 common is diabetes: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According to the CDC, in 2015 we had over 100 million people with diabetes in the US (9.4%). The WHO estimated 422 million people with diabetes throughout the world in 2014.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84.1 Million people have prediabetes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was the seventh leading cause of death in the U.S. in 2015.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Estimates from the CDC and ADA estimate that 25%-33% of people with diabetes to not know that they have the disease.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Rates of diagnosed diabetes increase with age. Among adults ages 18-44, 4 percent had diabetes. Among those ages 45-64 years, 17 percent had diabetes. And among those ages 65 years and older, 25 percent had diabetes. </a:t>
            </a:r>
          </a:p>
          <a:p>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74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 (Outside the U.S.)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23138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prevalence rapidly rising in middle- and low-income countries. (WHO)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207 countries monitored by World Bank, US ranked 52 highest rate of diabetes in individuals ages 22-79 at 10.8%</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graphicFrame>
        <p:nvGraphicFramePr>
          <p:cNvPr id="15" name="Chart 14">
            <a:extLst>
              <a:ext uri="{FF2B5EF4-FFF2-40B4-BE49-F238E27FC236}">
                <a16:creationId xmlns:a16="http://schemas.microsoft.com/office/drawing/2014/main" id="{09429DDB-CCE5-B746-B971-FA301123B837}"/>
              </a:ext>
            </a:extLst>
          </p:cNvPr>
          <p:cNvGraphicFramePr>
            <a:graphicFrameLocks/>
          </p:cNvGraphicFramePr>
          <p:nvPr>
            <p:extLst>
              <p:ext uri="{D42A27DB-BD31-4B8C-83A1-F6EECF244321}">
                <p14:modId xmlns:p14="http://schemas.microsoft.com/office/powerpoint/2010/main" val="3878639092"/>
              </p:ext>
            </p:extLst>
          </p:nvPr>
        </p:nvGraphicFramePr>
        <p:xfrm>
          <a:off x="1029471" y="2530270"/>
          <a:ext cx="10133057" cy="38036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1469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81670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rate of diabetics that maintain good glycemic control is increasing:</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Mean A1C levels among individuals with diagnosed diabetes declined from 7.82% in 1999–2000 to 7.47 and 7.18% in 2001–2002 and 2003–2004, respectively.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predictive margin for having A1C &lt;7.0% increased from 37.0% in 1999–2000 to 49.7% in 2001–2002 and to 55.7% in 2003–2004. (</a:t>
            </a:r>
            <a:r>
              <a:rPr lang="en-US" sz="2400" dirty="0" err="1">
                <a:latin typeface="Times New Roman" panose="02020603050405020304" pitchFamily="18" charset="0"/>
                <a:cs typeface="Times New Roman" panose="02020603050405020304" pitchFamily="18" charset="0"/>
              </a:rPr>
              <a:t>Hoerger</a:t>
            </a:r>
            <a:r>
              <a:rPr lang="en-US" sz="2400" dirty="0">
                <a:latin typeface="Times New Roman" panose="02020603050405020304" pitchFamily="18" charset="0"/>
                <a:cs typeface="Times New Roman" panose="02020603050405020304" pitchFamily="18" charset="0"/>
              </a:rPr>
              <a:t> 2008)</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have not been able to find information about the rate of diabetic patients that receive their HbA1c tests twice annually, but considering that the rate of individuals with good glycemic control is rising steadily, it is likely that this percentage is very high.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310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Factors Contributing to not testing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42073555-AE8C-1B41-B8BA-12120BA33C1B}"/>
              </a:ext>
            </a:extLst>
          </p:cNvPr>
          <p:cNvCxnSpPr/>
          <p:nvPr/>
        </p:nvCxnSpPr>
        <p:spPr>
          <a:xfrm>
            <a:off x="1396180" y="3618270"/>
            <a:ext cx="85039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87B6E462-04F9-3847-939D-861BCA63E0A6}"/>
              </a:ext>
            </a:extLst>
          </p:cNvPr>
          <p:cNvSpPr/>
          <p:nvPr/>
        </p:nvSpPr>
        <p:spPr>
          <a:xfrm>
            <a:off x="1140175" y="1360881"/>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32E6B7-E096-6B4B-94A6-491791408D3D}"/>
              </a:ext>
            </a:extLst>
          </p:cNvPr>
          <p:cNvSpPr txBox="1"/>
          <p:nvPr/>
        </p:nvSpPr>
        <p:spPr>
          <a:xfrm>
            <a:off x="1415478" y="1467206"/>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People</a:t>
            </a:r>
          </a:p>
        </p:txBody>
      </p:sp>
      <p:cxnSp>
        <p:nvCxnSpPr>
          <p:cNvPr id="15" name="Straight Connector 14">
            <a:extLst>
              <a:ext uri="{FF2B5EF4-FFF2-40B4-BE49-F238E27FC236}">
                <a16:creationId xmlns:a16="http://schemas.microsoft.com/office/drawing/2014/main" id="{70FFAD67-4E00-5B40-9A77-C36CD061FA42}"/>
              </a:ext>
            </a:extLst>
          </p:cNvPr>
          <p:cNvCxnSpPr>
            <a:cxnSpLocks/>
          </p:cNvCxnSpPr>
          <p:nvPr/>
        </p:nvCxnSpPr>
        <p:spPr>
          <a:xfrm>
            <a:off x="1795681"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117B78-90E3-DA42-B436-76E980C32FD7}"/>
              </a:ext>
            </a:extLst>
          </p:cNvPr>
          <p:cNvCxnSpPr/>
          <p:nvPr/>
        </p:nvCxnSpPr>
        <p:spPr>
          <a:xfrm>
            <a:off x="2069491"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4A0D0F2-8AC4-C342-8858-9813B0577880}"/>
              </a:ext>
            </a:extLst>
          </p:cNvPr>
          <p:cNvSpPr txBox="1"/>
          <p:nvPr/>
        </p:nvSpPr>
        <p:spPr>
          <a:xfrm>
            <a:off x="828344" y="2349336"/>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realize they need testing</a:t>
            </a:r>
          </a:p>
        </p:txBody>
      </p:sp>
      <p:sp>
        <p:nvSpPr>
          <p:cNvPr id="18" name="Rounded Rectangle 17">
            <a:extLst>
              <a:ext uri="{FF2B5EF4-FFF2-40B4-BE49-F238E27FC236}">
                <a16:creationId xmlns:a16="http://schemas.microsoft.com/office/drawing/2014/main" id="{02339C02-FACB-204C-BD4F-1AD16313F99B}"/>
              </a:ext>
            </a:extLst>
          </p:cNvPr>
          <p:cNvSpPr/>
          <p:nvPr/>
        </p:nvSpPr>
        <p:spPr>
          <a:xfrm>
            <a:off x="3838607" y="1366504"/>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66CD93B-080A-FC46-8ED5-37804DE4FD04}"/>
              </a:ext>
            </a:extLst>
          </p:cNvPr>
          <p:cNvSpPr txBox="1"/>
          <p:nvPr/>
        </p:nvSpPr>
        <p:spPr>
          <a:xfrm>
            <a:off x="4113910" y="1472829"/>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Clinicians</a:t>
            </a:r>
          </a:p>
        </p:txBody>
      </p:sp>
      <p:sp>
        <p:nvSpPr>
          <p:cNvPr id="20" name="Rounded Rectangle 19">
            <a:extLst>
              <a:ext uri="{FF2B5EF4-FFF2-40B4-BE49-F238E27FC236}">
                <a16:creationId xmlns:a16="http://schemas.microsoft.com/office/drawing/2014/main" id="{705719B0-C171-A746-B771-B8DEE284694A}"/>
              </a:ext>
            </a:extLst>
          </p:cNvPr>
          <p:cNvSpPr/>
          <p:nvPr/>
        </p:nvSpPr>
        <p:spPr>
          <a:xfrm>
            <a:off x="3779981" y="5314133"/>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559D67B-CC03-FB46-B0F0-275AA1A4F96B}"/>
              </a:ext>
            </a:extLst>
          </p:cNvPr>
          <p:cNvSpPr txBox="1"/>
          <p:nvPr/>
        </p:nvSpPr>
        <p:spPr>
          <a:xfrm>
            <a:off x="3920220" y="5420458"/>
            <a:ext cx="120936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Equipment</a:t>
            </a:r>
          </a:p>
        </p:txBody>
      </p:sp>
      <p:sp>
        <p:nvSpPr>
          <p:cNvPr id="22" name="Rounded Rectangle 21">
            <a:extLst>
              <a:ext uri="{FF2B5EF4-FFF2-40B4-BE49-F238E27FC236}">
                <a16:creationId xmlns:a16="http://schemas.microsoft.com/office/drawing/2014/main" id="{5DD45A9E-17CB-5E41-8F58-98DE966C7300}"/>
              </a:ext>
            </a:extLst>
          </p:cNvPr>
          <p:cNvSpPr/>
          <p:nvPr/>
        </p:nvSpPr>
        <p:spPr>
          <a:xfrm>
            <a:off x="6409668" y="1368487"/>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44ACCE9-8A25-B54C-9E6E-D2FDA33666EB}"/>
              </a:ext>
            </a:extLst>
          </p:cNvPr>
          <p:cNvSpPr txBox="1"/>
          <p:nvPr/>
        </p:nvSpPr>
        <p:spPr>
          <a:xfrm>
            <a:off x="6503726" y="1486609"/>
            <a:ext cx="123292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Environment</a:t>
            </a:r>
          </a:p>
        </p:txBody>
      </p:sp>
      <p:sp>
        <p:nvSpPr>
          <p:cNvPr id="24" name="Rounded Rectangle 23">
            <a:extLst>
              <a:ext uri="{FF2B5EF4-FFF2-40B4-BE49-F238E27FC236}">
                <a16:creationId xmlns:a16="http://schemas.microsoft.com/office/drawing/2014/main" id="{C820CE79-CC1A-2A41-9DE8-4844C391666D}"/>
              </a:ext>
            </a:extLst>
          </p:cNvPr>
          <p:cNvSpPr/>
          <p:nvPr/>
        </p:nvSpPr>
        <p:spPr>
          <a:xfrm>
            <a:off x="1114585" y="5311502"/>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03B7940-ACF8-2742-B50C-07BC73BFAC37}"/>
              </a:ext>
            </a:extLst>
          </p:cNvPr>
          <p:cNvSpPr txBox="1"/>
          <p:nvPr/>
        </p:nvSpPr>
        <p:spPr>
          <a:xfrm>
            <a:off x="1389888" y="5417827"/>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Method</a:t>
            </a:r>
          </a:p>
        </p:txBody>
      </p:sp>
      <p:sp>
        <p:nvSpPr>
          <p:cNvPr id="26" name="Rounded Rectangle 25">
            <a:extLst>
              <a:ext uri="{FF2B5EF4-FFF2-40B4-BE49-F238E27FC236}">
                <a16:creationId xmlns:a16="http://schemas.microsoft.com/office/drawing/2014/main" id="{C6DEAADC-0EE7-8A4D-A422-658E854C824D}"/>
              </a:ext>
            </a:extLst>
          </p:cNvPr>
          <p:cNvSpPr/>
          <p:nvPr/>
        </p:nvSpPr>
        <p:spPr>
          <a:xfrm>
            <a:off x="6423336" y="5312686"/>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B8F9EC6-7677-F244-BFCB-F928C18ED942}"/>
              </a:ext>
            </a:extLst>
          </p:cNvPr>
          <p:cNvSpPr txBox="1"/>
          <p:nvPr/>
        </p:nvSpPr>
        <p:spPr>
          <a:xfrm>
            <a:off x="6481153" y="5442039"/>
            <a:ext cx="134960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Measurement</a:t>
            </a:r>
          </a:p>
        </p:txBody>
      </p:sp>
      <p:cxnSp>
        <p:nvCxnSpPr>
          <p:cNvPr id="28" name="Straight Connector 27">
            <a:extLst>
              <a:ext uri="{FF2B5EF4-FFF2-40B4-BE49-F238E27FC236}">
                <a16:creationId xmlns:a16="http://schemas.microsoft.com/office/drawing/2014/main" id="{8E0C599D-CC3E-474F-BC0B-1D9B3DBC4CFE}"/>
              </a:ext>
            </a:extLst>
          </p:cNvPr>
          <p:cNvCxnSpPr>
            <a:cxnSpLocks/>
          </p:cNvCxnSpPr>
          <p:nvPr/>
        </p:nvCxnSpPr>
        <p:spPr>
          <a:xfrm>
            <a:off x="4456717"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67D464-7675-A644-BAE5-F2C25E3EAC07}"/>
              </a:ext>
            </a:extLst>
          </p:cNvPr>
          <p:cNvCxnSpPr>
            <a:cxnSpLocks/>
          </p:cNvCxnSpPr>
          <p:nvPr/>
        </p:nvCxnSpPr>
        <p:spPr>
          <a:xfrm>
            <a:off x="7063959"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9E3E88-D90B-5A43-B1FF-53E7646ADB8C}"/>
              </a:ext>
            </a:extLst>
          </p:cNvPr>
          <p:cNvCxnSpPr>
            <a:cxnSpLocks/>
          </p:cNvCxnSpPr>
          <p:nvPr/>
        </p:nvCxnSpPr>
        <p:spPr>
          <a:xfrm flipH="1">
            <a:off x="1795680"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44C620-8A37-1547-8DF9-CD682EAAD949}"/>
              </a:ext>
            </a:extLst>
          </p:cNvPr>
          <p:cNvCxnSpPr>
            <a:cxnSpLocks/>
          </p:cNvCxnSpPr>
          <p:nvPr/>
        </p:nvCxnSpPr>
        <p:spPr>
          <a:xfrm flipH="1">
            <a:off x="4450625"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D78306-946A-BD42-BBD2-0F6A592B5478}"/>
              </a:ext>
            </a:extLst>
          </p:cNvPr>
          <p:cNvCxnSpPr>
            <a:cxnSpLocks/>
          </p:cNvCxnSpPr>
          <p:nvPr/>
        </p:nvCxnSpPr>
        <p:spPr>
          <a:xfrm flipH="1">
            <a:off x="7061727"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16EA65-34E0-3C4B-8D14-B3564AD79D23}"/>
              </a:ext>
            </a:extLst>
          </p:cNvPr>
          <p:cNvCxnSpPr/>
          <p:nvPr/>
        </p:nvCxnSpPr>
        <p:spPr>
          <a:xfrm>
            <a:off x="1425676"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EE4B37-1BBF-944E-96E3-9FD9542A743D}"/>
              </a:ext>
            </a:extLst>
          </p:cNvPr>
          <p:cNvCxnSpPr/>
          <p:nvPr/>
        </p:nvCxnSpPr>
        <p:spPr>
          <a:xfrm>
            <a:off x="2601960"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B8C89D2-FA1C-CB4B-8844-A24B0E04FBE7}"/>
              </a:ext>
            </a:extLst>
          </p:cNvPr>
          <p:cNvCxnSpPr/>
          <p:nvPr/>
        </p:nvCxnSpPr>
        <p:spPr>
          <a:xfrm>
            <a:off x="4731903"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D3AC7-DF8A-5345-8C63-0E2ED82896E0}"/>
              </a:ext>
            </a:extLst>
          </p:cNvPr>
          <p:cNvCxnSpPr/>
          <p:nvPr/>
        </p:nvCxnSpPr>
        <p:spPr>
          <a:xfrm>
            <a:off x="4089818"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A731FC-48F0-694E-98E2-644C3024FBA0}"/>
              </a:ext>
            </a:extLst>
          </p:cNvPr>
          <p:cNvCxnSpPr/>
          <p:nvPr/>
        </p:nvCxnSpPr>
        <p:spPr>
          <a:xfrm>
            <a:off x="6706894"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50FDC-3BE1-0F4D-A79E-F383FCA7A836}"/>
              </a:ext>
            </a:extLst>
          </p:cNvPr>
          <p:cNvCxnSpPr/>
          <p:nvPr/>
        </p:nvCxnSpPr>
        <p:spPr>
          <a:xfrm>
            <a:off x="5248099"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E6AE0A-B61E-CD46-B0BF-F65E784AA303}"/>
              </a:ext>
            </a:extLst>
          </p:cNvPr>
          <p:cNvCxnSpPr/>
          <p:nvPr/>
        </p:nvCxnSpPr>
        <p:spPr>
          <a:xfrm>
            <a:off x="7325183"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28143-33FC-C747-9EBE-8FC3BA58EBE8}"/>
              </a:ext>
            </a:extLst>
          </p:cNvPr>
          <p:cNvCxnSpPr/>
          <p:nvPr/>
        </p:nvCxnSpPr>
        <p:spPr>
          <a:xfrm>
            <a:off x="7858561"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19121F2-F42D-974A-99C0-1FB1111B3AB3}"/>
              </a:ext>
            </a:extLst>
          </p:cNvPr>
          <p:cNvCxnSpPr/>
          <p:nvPr/>
        </p:nvCxnSpPr>
        <p:spPr>
          <a:xfrm>
            <a:off x="1386348"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9ABE50-BE39-F242-AF50-6B8541C6FCDC}"/>
              </a:ext>
            </a:extLst>
          </p:cNvPr>
          <p:cNvCxnSpPr/>
          <p:nvPr/>
        </p:nvCxnSpPr>
        <p:spPr>
          <a:xfrm>
            <a:off x="2551072"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C33E4D-CA83-914F-8B21-B00C57D4A7CE}"/>
              </a:ext>
            </a:extLst>
          </p:cNvPr>
          <p:cNvCxnSpPr/>
          <p:nvPr/>
        </p:nvCxnSpPr>
        <p:spPr>
          <a:xfrm>
            <a:off x="1937993"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BC191F-D039-A24B-9DE0-A731E51E3284}"/>
              </a:ext>
            </a:extLst>
          </p:cNvPr>
          <p:cNvCxnSpPr/>
          <p:nvPr/>
        </p:nvCxnSpPr>
        <p:spPr>
          <a:xfrm>
            <a:off x="4039884"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ADEB83-ED7E-2B47-9C65-4627F591D7EF}"/>
              </a:ext>
            </a:extLst>
          </p:cNvPr>
          <p:cNvCxnSpPr/>
          <p:nvPr/>
        </p:nvCxnSpPr>
        <p:spPr>
          <a:xfrm>
            <a:off x="5210500"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854810-CFB2-5A40-AF4A-EE35856AAA6B}"/>
              </a:ext>
            </a:extLst>
          </p:cNvPr>
          <p:cNvCxnSpPr/>
          <p:nvPr/>
        </p:nvCxnSpPr>
        <p:spPr>
          <a:xfrm>
            <a:off x="4590489"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B6D8BA-63D2-7547-89D2-9BC8D7F74D0E}"/>
              </a:ext>
            </a:extLst>
          </p:cNvPr>
          <p:cNvCxnSpPr/>
          <p:nvPr/>
        </p:nvCxnSpPr>
        <p:spPr>
          <a:xfrm>
            <a:off x="6638738"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E74B38-C3A5-0246-A806-CA35D2951CBE}"/>
              </a:ext>
            </a:extLst>
          </p:cNvPr>
          <p:cNvCxnSpPr/>
          <p:nvPr/>
        </p:nvCxnSpPr>
        <p:spPr>
          <a:xfrm>
            <a:off x="7817516"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8B16A8-0E53-0649-BE09-EE41D997380D}"/>
              </a:ext>
            </a:extLst>
          </p:cNvPr>
          <p:cNvCxnSpPr/>
          <p:nvPr/>
        </p:nvCxnSpPr>
        <p:spPr>
          <a:xfrm>
            <a:off x="7194687"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C5D31E8-59FF-D747-AAC6-C00F03C2323C}"/>
              </a:ext>
            </a:extLst>
          </p:cNvPr>
          <p:cNvSpPr txBox="1"/>
          <p:nvPr/>
        </p:nvSpPr>
        <p:spPr>
          <a:xfrm>
            <a:off x="3707532" y="2353970"/>
            <a:ext cx="1071534"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Think it is not their specialty</a:t>
            </a:r>
          </a:p>
        </p:txBody>
      </p:sp>
      <p:sp>
        <p:nvSpPr>
          <p:cNvPr id="52" name="TextBox 51">
            <a:extLst>
              <a:ext uri="{FF2B5EF4-FFF2-40B4-BE49-F238E27FC236}">
                <a16:creationId xmlns:a16="http://schemas.microsoft.com/office/drawing/2014/main" id="{E9CFFA23-74D4-7147-BBFC-36DEF3223575}"/>
              </a:ext>
            </a:extLst>
          </p:cNvPr>
          <p:cNvSpPr txBox="1"/>
          <p:nvPr/>
        </p:nvSpPr>
        <p:spPr>
          <a:xfrm>
            <a:off x="7320786" y="2066473"/>
            <a:ext cx="1411129"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Language Barriers</a:t>
            </a:r>
          </a:p>
        </p:txBody>
      </p:sp>
      <p:sp>
        <p:nvSpPr>
          <p:cNvPr id="53" name="TextBox 52">
            <a:extLst>
              <a:ext uri="{FF2B5EF4-FFF2-40B4-BE49-F238E27FC236}">
                <a16:creationId xmlns:a16="http://schemas.microsoft.com/office/drawing/2014/main" id="{9854437C-A930-6E40-817F-45CC13AB4B6E}"/>
              </a:ext>
            </a:extLst>
          </p:cNvPr>
          <p:cNvSpPr txBox="1"/>
          <p:nvPr/>
        </p:nvSpPr>
        <p:spPr>
          <a:xfrm>
            <a:off x="2121540" y="4718940"/>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Lack of follow-up after appointments</a:t>
            </a:r>
          </a:p>
        </p:txBody>
      </p:sp>
      <p:sp>
        <p:nvSpPr>
          <p:cNvPr id="54" name="TextBox 53">
            <a:extLst>
              <a:ext uri="{FF2B5EF4-FFF2-40B4-BE49-F238E27FC236}">
                <a16:creationId xmlns:a16="http://schemas.microsoft.com/office/drawing/2014/main" id="{15AC1288-EFBB-DF47-88FA-A74AFE78B6E6}"/>
              </a:ext>
            </a:extLst>
          </p:cNvPr>
          <p:cNvSpPr txBox="1"/>
          <p:nvPr/>
        </p:nvSpPr>
        <p:spPr>
          <a:xfrm>
            <a:off x="4742578" y="1943052"/>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think about it for every patient</a:t>
            </a:r>
          </a:p>
        </p:txBody>
      </p:sp>
      <p:sp>
        <p:nvSpPr>
          <p:cNvPr id="55" name="TextBox 54">
            <a:extLst>
              <a:ext uri="{FF2B5EF4-FFF2-40B4-BE49-F238E27FC236}">
                <a16:creationId xmlns:a16="http://schemas.microsoft.com/office/drawing/2014/main" id="{B0D8AE90-CE31-7744-BE98-DB7A1E091D9A}"/>
              </a:ext>
            </a:extLst>
          </p:cNvPr>
          <p:cNvSpPr txBox="1"/>
          <p:nvPr/>
        </p:nvSpPr>
        <p:spPr>
          <a:xfrm>
            <a:off x="2028931" y="1919776"/>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know what HbA1c is</a:t>
            </a:r>
          </a:p>
        </p:txBody>
      </p:sp>
      <p:sp>
        <p:nvSpPr>
          <p:cNvPr id="56" name="TextBox 55">
            <a:extLst>
              <a:ext uri="{FF2B5EF4-FFF2-40B4-BE49-F238E27FC236}">
                <a16:creationId xmlns:a16="http://schemas.microsoft.com/office/drawing/2014/main" id="{02A498DE-860E-CD49-802A-54E67E052760}"/>
              </a:ext>
            </a:extLst>
          </p:cNvPr>
          <p:cNvSpPr txBox="1"/>
          <p:nvPr/>
        </p:nvSpPr>
        <p:spPr>
          <a:xfrm>
            <a:off x="2561678" y="2747267"/>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want to know results</a:t>
            </a:r>
          </a:p>
        </p:txBody>
      </p:sp>
      <p:sp>
        <p:nvSpPr>
          <p:cNvPr id="57" name="TextBox 56">
            <a:extLst>
              <a:ext uri="{FF2B5EF4-FFF2-40B4-BE49-F238E27FC236}">
                <a16:creationId xmlns:a16="http://schemas.microsoft.com/office/drawing/2014/main" id="{2B1AA56D-F27C-EC48-A833-B95C35357076}"/>
              </a:ext>
            </a:extLst>
          </p:cNvPr>
          <p:cNvSpPr txBox="1"/>
          <p:nvPr/>
        </p:nvSpPr>
        <p:spPr>
          <a:xfrm>
            <a:off x="4002237" y="4175389"/>
            <a:ext cx="945552"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Requires blood draw</a:t>
            </a:r>
          </a:p>
        </p:txBody>
      </p:sp>
      <p:sp>
        <p:nvSpPr>
          <p:cNvPr id="58" name="TextBox 57">
            <a:extLst>
              <a:ext uri="{FF2B5EF4-FFF2-40B4-BE49-F238E27FC236}">
                <a16:creationId xmlns:a16="http://schemas.microsoft.com/office/drawing/2014/main" id="{4AC127EA-6FB2-1240-B3BF-C1FAE1FEC60F}"/>
              </a:ext>
            </a:extLst>
          </p:cNvPr>
          <p:cNvSpPr txBox="1"/>
          <p:nvPr/>
        </p:nvSpPr>
        <p:spPr>
          <a:xfrm>
            <a:off x="5386175" y="3740438"/>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Machine is usually only used in clinic</a:t>
            </a:r>
          </a:p>
        </p:txBody>
      </p:sp>
      <p:sp>
        <p:nvSpPr>
          <p:cNvPr id="59" name="TextBox 58">
            <a:extLst>
              <a:ext uri="{FF2B5EF4-FFF2-40B4-BE49-F238E27FC236}">
                <a16:creationId xmlns:a16="http://schemas.microsoft.com/office/drawing/2014/main" id="{03A86273-32ED-9E4D-B887-95F2D99BF5B8}"/>
              </a:ext>
            </a:extLst>
          </p:cNvPr>
          <p:cNvSpPr txBox="1"/>
          <p:nvPr/>
        </p:nvSpPr>
        <p:spPr>
          <a:xfrm>
            <a:off x="8026351" y="3744502"/>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Patient’s don’t understand result</a:t>
            </a:r>
          </a:p>
        </p:txBody>
      </p:sp>
      <p:sp>
        <p:nvSpPr>
          <p:cNvPr id="60" name="TextBox 59">
            <a:extLst>
              <a:ext uri="{FF2B5EF4-FFF2-40B4-BE49-F238E27FC236}">
                <a16:creationId xmlns:a16="http://schemas.microsoft.com/office/drawing/2014/main" id="{0BF9C389-D352-1A44-8223-302C799F1EBE}"/>
              </a:ext>
            </a:extLst>
          </p:cNvPr>
          <p:cNvSpPr txBox="1"/>
          <p:nvPr/>
        </p:nvSpPr>
        <p:spPr>
          <a:xfrm>
            <a:off x="6343501" y="2370302"/>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Low income (no insurance)</a:t>
            </a:r>
          </a:p>
        </p:txBody>
      </p:sp>
      <p:sp>
        <p:nvSpPr>
          <p:cNvPr id="61" name="TextBox 60">
            <a:extLst>
              <a:ext uri="{FF2B5EF4-FFF2-40B4-BE49-F238E27FC236}">
                <a16:creationId xmlns:a16="http://schemas.microsoft.com/office/drawing/2014/main" id="{B7454927-E06D-CD49-AF20-40DCA119E7FE}"/>
              </a:ext>
            </a:extLst>
          </p:cNvPr>
          <p:cNvSpPr txBox="1"/>
          <p:nvPr/>
        </p:nvSpPr>
        <p:spPr>
          <a:xfrm>
            <a:off x="5225998" y="2753768"/>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Not the focus of the visit</a:t>
            </a:r>
          </a:p>
        </p:txBody>
      </p:sp>
      <p:sp>
        <p:nvSpPr>
          <p:cNvPr id="62" name="TextBox 61">
            <a:extLst>
              <a:ext uri="{FF2B5EF4-FFF2-40B4-BE49-F238E27FC236}">
                <a16:creationId xmlns:a16="http://schemas.microsoft.com/office/drawing/2014/main" id="{3EBD6502-430E-BB4F-AECF-5A9DB89A4517}"/>
              </a:ext>
            </a:extLst>
          </p:cNvPr>
          <p:cNvSpPr txBox="1"/>
          <p:nvPr/>
        </p:nvSpPr>
        <p:spPr>
          <a:xfrm>
            <a:off x="2715125" y="3767946"/>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Time consuming to visit doctor</a:t>
            </a:r>
          </a:p>
        </p:txBody>
      </p:sp>
      <p:sp>
        <p:nvSpPr>
          <p:cNvPr id="63" name="TextBox 62">
            <a:extLst>
              <a:ext uri="{FF2B5EF4-FFF2-40B4-BE49-F238E27FC236}">
                <a16:creationId xmlns:a16="http://schemas.microsoft.com/office/drawing/2014/main" id="{D90644E4-9EA3-E348-A362-5FDD4EF451FF}"/>
              </a:ext>
            </a:extLst>
          </p:cNvPr>
          <p:cNvSpPr txBox="1"/>
          <p:nvPr/>
        </p:nvSpPr>
        <p:spPr>
          <a:xfrm>
            <a:off x="7424639" y="4644738"/>
            <a:ext cx="2231630"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Patient’s aren’t willing to change lifestyle based on results</a:t>
            </a:r>
          </a:p>
        </p:txBody>
      </p:sp>
      <p:sp>
        <p:nvSpPr>
          <p:cNvPr id="64" name="TextBox 63">
            <a:extLst>
              <a:ext uri="{FF2B5EF4-FFF2-40B4-BE49-F238E27FC236}">
                <a16:creationId xmlns:a16="http://schemas.microsoft.com/office/drawing/2014/main" id="{D62373AC-5E5C-F840-AD8B-88D548128E87}"/>
              </a:ext>
            </a:extLst>
          </p:cNvPr>
          <p:cNvSpPr txBox="1"/>
          <p:nvPr/>
        </p:nvSpPr>
        <p:spPr>
          <a:xfrm>
            <a:off x="1364166" y="4148057"/>
            <a:ext cx="1114668"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like to see a doctor</a:t>
            </a:r>
          </a:p>
        </p:txBody>
      </p:sp>
      <p:sp>
        <p:nvSpPr>
          <p:cNvPr id="9" name="Triangle 8">
            <a:extLst>
              <a:ext uri="{FF2B5EF4-FFF2-40B4-BE49-F238E27FC236}">
                <a16:creationId xmlns:a16="http://schemas.microsoft.com/office/drawing/2014/main" id="{D89269EA-DB51-1D43-AC29-5B5E6DAB6CE9}"/>
              </a:ext>
            </a:extLst>
          </p:cNvPr>
          <p:cNvSpPr/>
          <p:nvPr/>
        </p:nvSpPr>
        <p:spPr>
          <a:xfrm rot="5400000">
            <a:off x="9702869" y="3396116"/>
            <a:ext cx="373626" cy="4295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DC26039E-E3A6-5646-A652-0FE615B49ECD}"/>
              </a:ext>
            </a:extLst>
          </p:cNvPr>
          <p:cNvSpPr txBox="1"/>
          <p:nvPr/>
        </p:nvSpPr>
        <p:spPr>
          <a:xfrm>
            <a:off x="10294835" y="3395507"/>
            <a:ext cx="1349607"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Low HbA1c Screening</a:t>
            </a:r>
          </a:p>
        </p:txBody>
      </p:sp>
      <p:sp>
        <p:nvSpPr>
          <p:cNvPr id="67" name="TextBox 66">
            <a:extLst>
              <a:ext uri="{FF2B5EF4-FFF2-40B4-BE49-F238E27FC236}">
                <a16:creationId xmlns:a16="http://schemas.microsoft.com/office/drawing/2014/main" id="{DAD8B1E6-8A68-0545-BB09-91E7FBF63894}"/>
              </a:ext>
            </a:extLst>
          </p:cNvPr>
          <p:cNvSpPr txBox="1"/>
          <p:nvPr/>
        </p:nvSpPr>
        <p:spPr>
          <a:xfrm>
            <a:off x="7834309" y="2737265"/>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know what diabetes is</a:t>
            </a:r>
          </a:p>
        </p:txBody>
      </p:sp>
    </p:spTree>
    <p:extLst>
      <p:ext uri="{BB962C8B-B14F-4D97-AF65-F5344CB8AC3E}">
        <p14:creationId xmlns:p14="http://schemas.microsoft.com/office/powerpoint/2010/main" val="152844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020077"/>
            <a:ext cx="1058359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 1 diabetes mellitus (T1DM)</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Screening is generally not recommended for T1DM because it is infrequent (1 in 500)</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Gestational Diabetes Mellitus (GDM)</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Pregnant women are routinely screened for gestational diabetes using an oral glucose test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 2 diabetes mellitus (T2DM)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estimated that 25%-33% of patients with type 2 diabetes are undiagnosed</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Approximately 56% of local health departments in 2005 had obesity prevention programs, 51% had diabetes screening programs, and 34% had both (</a:t>
            </a:r>
            <a:r>
              <a:rPr lang="en-US" sz="2400" dirty="0" err="1">
                <a:latin typeface="Times New Roman" panose="02020603050405020304" pitchFamily="18" charset="0"/>
                <a:cs typeface="Times New Roman" panose="02020603050405020304" pitchFamily="18" charset="0"/>
              </a:rPr>
              <a:t>zhang</a:t>
            </a:r>
            <a:r>
              <a:rPr lang="en-US" sz="2400" dirty="0">
                <a:latin typeface="Times New Roman" panose="02020603050405020304" pitchFamily="18" charset="0"/>
                <a:cs typeface="Times New Roman" panose="02020603050405020304" pitchFamily="18" charset="0"/>
              </a:rPr>
              <a:t> 2010 Am J Public Health, obesity prevention and diabetes screening)</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appears very few screening programs outside of public health departments exist.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85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Suggestions for Improving this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PLAN: Doctors have already been trained to screen for gestational diabetes. We suggest that they should now be trained to screen for type 2 diabetes for those at risk.</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 This would probably need to go through the American Medical College and be taught in medical schools and residency programs. Letters should be sent out to current primary care providers informing them of the screening guidelines set forth by the American Diabetes Association. Additionally, sources of funding for the testing needs to be determined. This will likely come from the insurance companies, which means that policies for insurance companies might need to be adjusted and public health funding for uninsured individuals will need to be set aside (which will need to be collected through increased taxes).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STUDY: Every year, a survey can be taken to determine the percentage of at-risk individuals that have been screened for T2DM per provider, clinic, hospital, city, county, and state.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 As the results of the survey are collected, some incentive should be given to providers that have had good screening rates. Those that have not improved screening rates should be informed of incentives to offer screening to at-risk individuals.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725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25497</TotalTime>
  <Words>2579</Words>
  <Application>Microsoft Macintosh PowerPoint</Application>
  <PresentationFormat>Widescreen</PresentationFormat>
  <Paragraphs>251</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Lifestyle Management; Controlling HbA1c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epigenomic role of ascorbate in pre-diabetic progression and diabetic complications</dc:title>
  <dc:creator>Gaofeng Wang</dc:creator>
  <cp:lastModifiedBy>DAVID W SANT</cp:lastModifiedBy>
  <cp:revision>241</cp:revision>
  <cp:lastPrinted>2018-07-16T14:47:52Z</cp:lastPrinted>
  <dcterms:created xsi:type="dcterms:W3CDTF">2016-11-14T14:15:14Z</dcterms:created>
  <dcterms:modified xsi:type="dcterms:W3CDTF">2019-03-27T20:01:12Z</dcterms:modified>
</cp:coreProperties>
</file>